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0"/>
  </p:notesMasterIdLst>
  <p:sldIdLst>
    <p:sldId id="319" r:id="rId2"/>
    <p:sldId id="362" r:id="rId3"/>
    <p:sldId id="2053" r:id="rId4"/>
    <p:sldId id="2308" r:id="rId5"/>
    <p:sldId id="2361" r:id="rId6"/>
    <p:sldId id="2372" r:id="rId7"/>
    <p:sldId id="2362" r:id="rId8"/>
    <p:sldId id="2363" r:id="rId9"/>
    <p:sldId id="2364" r:id="rId10"/>
    <p:sldId id="2365" r:id="rId11"/>
    <p:sldId id="2366" r:id="rId12"/>
    <p:sldId id="2371" r:id="rId13"/>
    <p:sldId id="2367" r:id="rId14"/>
    <p:sldId id="2369" r:id="rId15"/>
    <p:sldId id="2368" r:id="rId16"/>
    <p:sldId id="2063" r:id="rId17"/>
    <p:sldId id="2360" r:id="rId18"/>
    <p:sldId id="2302" r:id="rId19"/>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0000"/>
    <a:srgbClr val="000204"/>
    <a:srgbClr val="9C866E"/>
    <a:srgbClr val="6E5B4C"/>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78022" autoAdjust="0"/>
  </p:normalViewPr>
  <p:slideViewPr>
    <p:cSldViewPr>
      <p:cViewPr varScale="1">
        <p:scale>
          <a:sx n="95" d="100"/>
          <a:sy n="95" d="100"/>
        </p:scale>
        <p:origin x="486" y="90"/>
      </p:cViewPr>
      <p:guideLst>
        <p:guide orient="horz" pos="1620"/>
        <p:guide pos="2880"/>
      </p:guideLst>
    </p:cSldViewPr>
  </p:slideViewPr>
  <p:outlineViewPr>
    <p:cViewPr varScale="1">
      <p:scale>
        <a:sx n="33" d="100"/>
        <a:sy n="33" d="100"/>
      </p:scale>
      <p:origin x="0" y="-24936"/>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69903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277595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628974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3699780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697495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3368723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350308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Joh 3:14 "And as Moses lifted up the serpent in the wilderness, even so must the Son of Man be lifted up, 15 "that whoever believes in Him should not perish but have eternal life. 16 "For God so loved the world that He gave His only begotten Son, that whoever believes in Him should not perish but have everlasting life. 17 "For God did not send His Son into the world to condemn the world, but that the world through Him might be saved.</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953851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172405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68229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13527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val="411379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Nu 21:9 So Moses made a bronze serpent, and put it on a pole; and so it was, if a serpent had bitten anyone, when he looked at the bronze serpent, he lived.</a:t>
            </a:r>
          </a:p>
          <a:p>
            <a:r>
              <a:rPr lang="en-US" sz="1200" kern="1200" dirty="0" smtClean="0">
                <a:solidFill>
                  <a:srgbClr val="000000"/>
                </a:solidFill>
                <a:effectLst/>
                <a:latin typeface="Times New Roman" pitchFamily="16" charset="0"/>
                <a:ea typeface="+mn-ea"/>
                <a:cs typeface="+mn-cs"/>
              </a:rPr>
              <a:t> </a:t>
            </a:r>
          </a:p>
          <a:p>
            <a:r>
              <a:rPr lang="en-US" sz="1200" kern="1200" dirty="0" smtClean="0">
                <a:solidFill>
                  <a:srgbClr val="000000"/>
                </a:solidFill>
                <a:effectLst/>
                <a:latin typeface="Times New Roman" pitchFamily="16" charset="0"/>
                <a:ea typeface="+mn-ea"/>
                <a:cs typeface="+mn-cs"/>
              </a:rPr>
              <a:t>2Ki 18:4 He removed the high places and broke the sacred pillars, cut down the wooden image and broke in pieces the bronze serpent that Moses had made; for until those days the children of Israel burned incense to it, and called it </a:t>
            </a:r>
            <a:r>
              <a:rPr lang="en-US" sz="1200" kern="1200" dirty="0" err="1" smtClean="0">
                <a:solidFill>
                  <a:srgbClr val="000000"/>
                </a:solidFill>
                <a:effectLst/>
                <a:latin typeface="Times New Roman" pitchFamily="16" charset="0"/>
                <a:ea typeface="+mn-ea"/>
                <a:cs typeface="+mn-cs"/>
              </a:rPr>
              <a:t>Nehushtan</a:t>
            </a:r>
            <a:r>
              <a:rPr lang="en-US" sz="1200" kern="1200" dirty="0" smtClean="0">
                <a:solidFill>
                  <a:srgbClr val="000000"/>
                </a:solidFill>
                <a:effectLst/>
                <a:latin typeface="Times New Roman" pitchFamily="16" charset="0"/>
                <a:ea typeface="+mn-ea"/>
                <a:cs typeface="+mn-cs"/>
              </a:rPr>
              <a:t>.</a:t>
            </a:r>
          </a:p>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2590030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Nu 21:9 So Moses made a bronze serpent, and put it on a pole; and so it was, if a serpent had bitten anyone, when he looked at the bronze serpent, he lived.</a:t>
            </a:r>
          </a:p>
          <a:p>
            <a:r>
              <a:rPr lang="en-US" sz="1200" kern="1200" dirty="0" smtClean="0">
                <a:solidFill>
                  <a:srgbClr val="000000"/>
                </a:solidFill>
                <a:effectLst/>
                <a:latin typeface="Times New Roman" pitchFamily="16" charset="0"/>
                <a:ea typeface="+mn-ea"/>
                <a:cs typeface="+mn-cs"/>
              </a:rPr>
              <a:t> </a:t>
            </a:r>
          </a:p>
          <a:p>
            <a:r>
              <a:rPr lang="en-US" sz="1200" kern="1200" dirty="0" smtClean="0">
                <a:solidFill>
                  <a:srgbClr val="000000"/>
                </a:solidFill>
                <a:effectLst/>
                <a:latin typeface="Times New Roman" pitchFamily="16" charset="0"/>
                <a:ea typeface="+mn-ea"/>
                <a:cs typeface="+mn-cs"/>
              </a:rPr>
              <a:t>2Ki 18:4 He removed the high places and broke the sacred pillars, cut down the wooden image and broke in pieces the bronze serpent that Moses had made; for until those days the children of Israel burned incense to it, and called it </a:t>
            </a:r>
            <a:r>
              <a:rPr lang="en-US" sz="1200" kern="1200" dirty="0" err="1" smtClean="0">
                <a:solidFill>
                  <a:srgbClr val="000000"/>
                </a:solidFill>
                <a:effectLst/>
                <a:latin typeface="Times New Roman" pitchFamily="16" charset="0"/>
                <a:ea typeface="+mn-ea"/>
                <a:cs typeface="+mn-cs"/>
              </a:rPr>
              <a:t>Nehushtan</a:t>
            </a:r>
            <a:r>
              <a:rPr lang="en-US" sz="1200" kern="1200" dirty="0" smtClean="0">
                <a:solidFill>
                  <a:srgbClr val="000000"/>
                </a:solidFill>
                <a:effectLst/>
                <a:latin typeface="Times New Roman" pitchFamily="16" charset="0"/>
                <a:ea typeface="+mn-ea"/>
                <a:cs typeface="+mn-cs"/>
              </a:rPr>
              <a:t>.</a:t>
            </a:r>
          </a:p>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419105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8:4 ¶ Therefore concerning the eating of things offered to idols, we know that an idol is nothing in the world, and that there is no other God but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2475899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Col 3:5 Therefore put to death your members which are on the earth: fornication, uncleanness, passion, evil desire, and covetousness, which is idolatry.</a:t>
            </a:r>
          </a:p>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5:5 For this you know, that no fornicator, unclean person, nor covetous man, who is an idolater, has any inheritance in the kingdom of Christ and God.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4171394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324166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43" y="5443"/>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a:t>
            </a:r>
            <a:r>
              <a:rPr lang="en-US" sz="3000" dirty="0" smtClean="0">
                <a:effectLst>
                  <a:glow rad="228600">
                    <a:srgbClr val="03080D"/>
                  </a:glow>
                </a:effectLst>
              </a:rPr>
              <a:t>	  		 9:30 </a:t>
            </a:r>
            <a:r>
              <a:rPr lang="en-US" sz="3000" dirty="0">
                <a:effectLst>
                  <a:glow rad="228600">
                    <a:srgbClr val="03080D"/>
                  </a:glow>
                </a:effectLst>
              </a:rPr>
              <a:t>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Class (Livestream) </a:t>
            </a:r>
            <a:r>
              <a:rPr lang="en-US" sz="3000" dirty="0">
                <a:effectLst>
                  <a:glow rad="228600">
                    <a:srgbClr val="03080D"/>
                  </a:glow>
                </a:effectLst>
              </a:rPr>
              <a:t>	 </a:t>
            </a:r>
            <a:r>
              <a:rPr lang="en-US" sz="3000" dirty="0" smtClean="0">
                <a:effectLst>
                  <a:glow rad="228600">
                    <a:srgbClr val="03080D"/>
                  </a:glow>
                </a:effectLst>
              </a:rPr>
              <a:t>5:00 PM</a:t>
            </a:r>
            <a:endParaRPr lang="en-US" sz="3000" dirty="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60" lvl="1" indent="0">
              <a:buNone/>
            </a:pPr>
            <a:r>
              <a:rPr lang="en-US" sz="3000" dirty="0">
                <a:effectLst>
                  <a:glow rad="228600">
                    <a:srgbClr val="03080D"/>
                  </a:glow>
                </a:effectLst>
              </a:rPr>
              <a:t>Bible Class (Livestream</a:t>
            </a:r>
            <a:r>
              <a:rPr lang="en-US" sz="3000" dirty="0" smtClean="0">
                <a:effectLst>
                  <a:glow rad="228600">
                    <a:srgbClr val="03080D"/>
                  </a:glow>
                </a:effectLst>
              </a:rPr>
              <a:t>) 	 </a:t>
            </a:r>
            <a:r>
              <a:rPr lang="en-US" sz="3000" dirty="0">
                <a:effectLst>
                  <a:glow rad="228600">
                    <a:srgbClr val="03080D"/>
                  </a:glow>
                </a:effectLst>
              </a:rPr>
              <a:t>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lumMod val="95000"/>
                  </a:schemeClr>
                </a:solidFill>
                <a:effectLst>
                  <a:glow rad="101600">
                    <a:schemeClr val="bg1">
                      <a:alpha val="60000"/>
                    </a:schemeClr>
                  </a:glow>
                </a:effectLst>
                <a:uLnTx/>
                <a:uFillTx/>
                <a:latin typeface="+mj-lt"/>
                <a:ea typeface="+mj-ea"/>
                <a:cs typeface="+mj-cs"/>
              </a:rPr>
              <a:t>www.SunsetchurchofChrist.net</a:t>
            </a:r>
          </a:p>
        </p:txBody>
      </p:sp>
    </p:spTree>
    <p:extLst>
      <p:ext uri="{BB962C8B-B14F-4D97-AF65-F5344CB8AC3E}">
        <p14:creationId xmlns:p14="http://schemas.microsoft.com/office/powerpoint/2010/main" val="365988249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696200" y="1112520"/>
            <a:ext cx="1021063" cy="4030980"/>
          </a:xfrm>
          <a:prstGeom prst="rect">
            <a:avLst/>
          </a:prstGeom>
        </p:spPr>
      </p:pic>
      <p:sp>
        <p:nvSpPr>
          <p:cNvPr id="3075" name="Rectangle 3"/>
          <p:cNvSpPr>
            <a:spLocks noGrp="1" noChangeArrowheads="1"/>
          </p:cNvSpPr>
          <p:nvPr>
            <p:ph idx="1"/>
          </p:nvPr>
        </p:nvSpPr>
        <p:spPr>
          <a:xfrm>
            <a:off x="152400" y="1352550"/>
            <a:ext cx="8915400" cy="3657600"/>
          </a:xfrm>
        </p:spPr>
        <p:txBody>
          <a:bodyPr>
            <a:noAutofit/>
          </a:bodyPr>
          <a:lstStyle/>
          <a:p>
            <a:pPr marL="0" indent="0" algn="just">
              <a:buNone/>
            </a:pPr>
            <a:r>
              <a:rPr lang="en-US" sz="3500" dirty="0" smtClean="0">
                <a:effectLst>
                  <a:glow rad="228600">
                    <a:srgbClr val="000000"/>
                  </a:glow>
                </a:effectLst>
              </a:rPr>
              <a:t>Idolaters destroys themselves</a:t>
            </a:r>
          </a:p>
          <a:p>
            <a:pPr marL="0" indent="0" algn="just">
              <a:buNone/>
            </a:pPr>
            <a:r>
              <a:rPr lang="en-US" sz="3500" dirty="0" smtClean="0">
                <a:effectLst>
                  <a:glow rad="228600">
                    <a:srgbClr val="000000"/>
                  </a:glow>
                </a:effectLst>
              </a:rPr>
              <a:t>    Putting anything before God is self destructive</a:t>
            </a:r>
          </a:p>
          <a:p>
            <a:pPr marL="0" indent="0" algn="just">
              <a:buNone/>
            </a:pPr>
            <a:r>
              <a:rPr lang="en-US" sz="3500" dirty="0" smtClean="0">
                <a:effectLst>
                  <a:glow rad="228600">
                    <a:srgbClr val="000000"/>
                  </a:glow>
                </a:effectLst>
              </a:rPr>
              <a:t>    Wasting our time on vain things</a:t>
            </a:r>
          </a:p>
          <a:p>
            <a:pPr marL="0" indent="0" algn="just">
              <a:buNone/>
            </a:pPr>
            <a:r>
              <a:rPr lang="en-US" sz="3500" dirty="0" smtClean="0">
                <a:effectLst>
                  <a:glow rad="228600">
                    <a:srgbClr val="000000"/>
                  </a:glow>
                </a:effectLst>
              </a:rPr>
              <a:t>    Destroying our relationship with God</a:t>
            </a:r>
            <a:endParaRPr lang="en-US" sz="3500" dirty="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	</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8322009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657600"/>
          </a:xfrm>
        </p:spPr>
        <p:txBody>
          <a:bodyPr>
            <a:noAutofit/>
          </a:bodyPr>
          <a:lstStyle/>
          <a:p>
            <a:pPr marL="0" indent="0" algn="just">
              <a:buNone/>
            </a:pPr>
            <a:r>
              <a:rPr lang="en-US" sz="3500" dirty="0" smtClean="0">
                <a:effectLst>
                  <a:glow rad="228600">
                    <a:srgbClr val="000000"/>
                  </a:glow>
                </a:effectLst>
              </a:rPr>
              <a:t>Idolaters destroys themselves</a:t>
            </a:r>
          </a:p>
          <a:p>
            <a:pPr marL="0" indent="0" algn="just">
              <a:buNone/>
            </a:pPr>
            <a:r>
              <a:rPr lang="en-US" sz="3500" dirty="0" smtClean="0">
                <a:effectLst>
                  <a:glow rad="228600">
                    <a:srgbClr val="000000"/>
                  </a:glow>
                </a:effectLst>
              </a:rPr>
              <a:t>Idolaters </a:t>
            </a:r>
            <a:r>
              <a:rPr lang="en-US" sz="3500" dirty="0">
                <a:effectLst>
                  <a:glow rad="228600">
                    <a:srgbClr val="000000"/>
                  </a:glow>
                </a:effectLst>
              </a:rPr>
              <a:t>makes the idol of themselves</a:t>
            </a:r>
          </a:p>
          <a:p>
            <a:pPr marL="0" indent="0" algn="just">
              <a:buNone/>
            </a:pPr>
            <a:r>
              <a:rPr lang="en-US" sz="3500" dirty="0">
                <a:effectLst>
                  <a:glow rad="228600">
                    <a:srgbClr val="000000"/>
                  </a:glow>
                </a:effectLst>
              </a:rPr>
              <a:t>	</a:t>
            </a:r>
            <a:r>
              <a:rPr lang="en-US" sz="3500" dirty="0" smtClean="0">
                <a:effectLst>
                  <a:glow rad="228600">
                    <a:srgbClr val="000000"/>
                  </a:glow>
                </a:effectLst>
              </a:rPr>
              <a:t>We worship what we desire</a:t>
            </a:r>
          </a:p>
          <a:p>
            <a:pPr marL="0" indent="0" algn="just">
              <a:buNone/>
            </a:pPr>
            <a:r>
              <a:rPr lang="en-US" sz="3500" dirty="0">
                <a:effectLst>
                  <a:glow rad="228600">
                    <a:srgbClr val="000000"/>
                  </a:glow>
                </a:effectLst>
              </a:rPr>
              <a:t>	</a:t>
            </a:r>
            <a:r>
              <a:rPr lang="en-US" sz="3500" dirty="0" smtClean="0">
                <a:effectLst>
                  <a:glow rad="228600">
                    <a:srgbClr val="000000"/>
                  </a:glow>
                </a:effectLst>
              </a:rPr>
              <a:t>We worship how we desire</a:t>
            </a:r>
            <a:endParaRPr lang="en-US" sz="3500" dirty="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	</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4" name="Picture 3"/>
          <p:cNvPicPr>
            <a:picLocks noChangeAspect="1"/>
          </p:cNvPicPr>
          <p:nvPr/>
        </p:nvPicPr>
        <p:blipFill>
          <a:blip r:embed="rId3"/>
          <a:stretch>
            <a:fillRect/>
          </a:stretch>
        </p:blipFill>
        <p:spPr>
          <a:xfrm>
            <a:off x="7696200" y="1112520"/>
            <a:ext cx="1021063" cy="4030980"/>
          </a:xfrm>
          <a:prstGeom prst="rect">
            <a:avLst/>
          </a:prstGeom>
        </p:spPr>
      </p:pic>
    </p:spTree>
    <p:extLst>
      <p:ext uri="{BB962C8B-B14F-4D97-AF65-F5344CB8AC3E}">
        <p14:creationId xmlns:p14="http://schemas.microsoft.com/office/powerpoint/2010/main" val="163120098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696200" y="1112520"/>
            <a:ext cx="1021063" cy="4030980"/>
          </a:xfrm>
          <a:prstGeom prst="rect">
            <a:avLst/>
          </a:prstGeom>
        </p:spPr>
      </p:pic>
      <p:sp>
        <p:nvSpPr>
          <p:cNvPr id="3075" name="Rectangle 3"/>
          <p:cNvSpPr>
            <a:spLocks noGrp="1" noChangeArrowheads="1"/>
          </p:cNvSpPr>
          <p:nvPr>
            <p:ph idx="1"/>
          </p:nvPr>
        </p:nvSpPr>
        <p:spPr>
          <a:xfrm>
            <a:off x="152400" y="1352550"/>
            <a:ext cx="8763000" cy="3657600"/>
          </a:xfrm>
        </p:spPr>
        <p:txBody>
          <a:bodyPr>
            <a:noAutofit/>
          </a:bodyPr>
          <a:lstStyle/>
          <a:p>
            <a:pPr marL="0" indent="0" algn="just">
              <a:buNone/>
            </a:pPr>
            <a:r>
              <a:rPr lang="en-US" sz="3500" dirty="0" smtClean="0">
                <a:effectLst>
                  <a:glow rad="228600">
                    <a:srgbClr val="000000"/>
                  </a:glow>
                </a:effectLst>
              </a:rPr>
              <a:t>Idolaters destroys themselves</a:t>
            </a:r>
          </a:p>
          <a:p>
            <a:pPr marL="0" indent="0" algn="just">
              <a:buNone/>
            </a:pPr>
            <a:r>
              <a:rPr lang="en-US" sz="3500" dirty="0" smtClean="0">
                <a:effectLst>
                  <a:glow rad="228600">
                    <a:srgbClr val="000000"/>
                  </a:glow>
                </a:effectLst>
              </a:rPr>
              <a:t>Idolaters </a:t>
            </a:r>
            <a:r>
              <a:rPr lang="en-US" sz="3500" dirty="0">
                <a:effectLst>
                  <a:glow rad="228600">
                    <a:srgbClr val="000000"/>
                  </a:glow>
                </a:effectLst>
              </a:rPr>
              <a:t>makes the idol of themselves</a:t>
            </a:r>
          </a:p>
          <a:p>
            <a:pPr marL="0" indent="0" algn="just">
              <a:buNone/>
            </a:pPr>
            <a:r>
              <a:rPr lang="en-US" sz="3500" dirty="0" smtClean="0">
                <a:effectLst>
                  <a:glow rad="228600">
                    <a:srgbClr val="000000"/>
                  </a:glow>
                </a:effectLst>
              </a:rPr>
              <a:t>Sense </a:t>
            </a:r>
            <a:r>
              <a:rPr lang="en-US" sz="3500" dirty="0">
                <a:effectLst>
                  <a:glow rad="228600">
                    <a:srgbClr val="000000"/>
                  </a:glow>
                </a:effectLst>
              </a:rPr>
              <a:t>less nature of creating an idol </a:t>
            </a:r>
            <a:endParaRPr lang="en-US" sz="3500" dirty="0" smtClean="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Idolatry destroys even idols</a:t>
            </a:r>
          </a:p>
          <a:p>
            <a:pPr marL="0" indent="0" algn="just">
              <a:buNone/>
            </a:pPr>
            <a:r>
              <a:rPr lang="en-US" sz="3500" dirty="0">
                <a:effectLst>
                  <a:glow rad="228600">
                    <a:srgbClr val="000000"/>
                  </a:glow>
                </a:effectLst>
              </a:rPr>
              <a:t>	</a:t>
            </a:r>
            <a:r>
              <a:rPr lang="en-US" sz="3500" dirty="0" smtClean="0">
                <a:effectLst>
                  <a:glow rad="228600">
                    <a:srgbClr val="000000"/>
                  </a:glow>
                </a:effectLst>
              </a:rPr>
              <a:t>How can we create the means to connect</a:t>
            </a:r>
            <a:endParaRPr lang="en-US" sz="3500" dirty="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	</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8192766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657600"/>
          </a:xfrm>
        </p:spPr>
        <p:txBody>
          <a:bodyPr>
            <a:noAutofit/>
          </a:bodyPr>
          <a:lstStyle/>
          <a:p>
            <a:pPr marL="0" indent="0" algn="just">
              <a:buNone/>
            </a:pPr>
            <a:r>
              <a:rPr lang="en-US" sz="3500" dirty="0" smtClean="0">
                <a:effectLst>
                  <a:glow rad="228600">
                    <a:srgbClr val="000000"/>
                  </a:glow>
                </a:effectLst>
              </a:rPr>
              <a:t>Jesus pointed to the bronze serpent</a:t>
            </a:r>
          </a:p>
          <a:p>
            <a:pPr marL="0" indent="0" algn="just">
              <a:buNone/>
            </a:pPr>
            <a:r>
              <a:rPr lang="en-US" sz="3500" dirty="0" smtClean="0">
                <a:effectLst>
                  <a:glow rad="228600">
                    <a:srgbClr val="000000"/>
                  </a:glow>
                </a:effectLst>
              </a:rPr>
              <a:t>"</a:t>
            </a:r>
            <a:r>
              <a:rPr lang="en-US" sz="3500" i="1" dirty="0">
                <a:effectLst>
                  <a:glow rad="228600">
                    <a:srgbClr val="000000"/>
                  </a:glow>
                </a:effectLst>
              </a:rPr>
              <a:t>And as Moses lifted up the serpent in the wilderness, even so must the Son of Man be lifted </a:t>
            </a:r>
            <a:r>
              <a:rPr lang="en-US" sz="3500" i="1" dirty="0" smtClean="0">
                <a:effectLst>
                  <a:glow rad="228600">
                    <a:srgbClr val="000000"/>
                  </a:glow>
                </a:effectLst>
              </a:rPr>
              <a:t>up, that </a:t>
            </a:r>
            <a:r>
              <a:rPr lang="en-US" sz="3500" i="1" dirty="0">
                <a:effectLst>
                  <a:glow rad="228600">
                    <a:srgbClr val="000000"/>
                  </a:glow>
                </a:effectLst>
              </a:rPr>
              <a:t>whoever believes in Him should not perish but have eternal life</a:t>
            </a:r>
            <a:r>
              <a:rPr lang="en-US" sz="3500" dirty="0" smtClean="0">
                <a:effectLst>
                  <a:glow rad="228600">
                    <a:srgbClr val="000000"/>
                  </a:glow>
                </a:effectLst>
              </a:rPr>
              <a:t>.”</a:t>
            </a:r>
            <a:r>
              <a:rPr lang="en-US" sz="3500" dirty="0">
                <a:effectLst>
                  <a:glow rad="228600">
                    <a:srgbClr val="000000"/>
                  </a:glow>
                </a:effectLst>
              </a:rPr>
              <a:t> </a:t>
            </a:r>
            <a:r>
              <a:rPr lang="en-US" sz="3500" dirty="0" smtClean="0">
                <a:effectLst>
                  <a:glow rad="228600">
                    <a:srgbClr val="000000"/>
                  </a:glow>
                </a:effectLst>
              </a:rPr>
              <a:t>													John </a:t>
            </a:r>
            <a:r>
              <a:rPr lang="en-US" sz="3500" dirty="0">
                <a:effectLst>
                  <a:glow rad="228600">
                    <a:srgbClr val="000000"/>
                  </a:glow>
                </a:effectLst>
              </a:rPr>
              <a:t>3:14 </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9033432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985576"/>
            <a:ext cx="2781628" cy="415792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 y="949736"/>
            <a:ext cx="2084038" cy="4412821"/>
          </a:xfrm>
          <a:prstGeom prst="rect">
            <a:avLst/>
          </a:prstGeom>
        </p:spPr>
      </p:pic>
      <p:sp>
        <p:nvSpPr>
          <p:cNvPr id="6" name="Equal 5"/>
          <p:cNvSpPr/>
          <p:nvPr/>
        </p:nvSpPr>
        <p:spPr>
          <a:xfrm>
            <a:off x="4038600" y="2419350"/>
            <a:ext cx="914400" cy="914400"/>
          </a:xfrm>
          <a:prstGeom prst="mathEqua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7682404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657600"/>
          </a:xfrm>
        </p:spPr>
        <p:txBody>
          <a:bodyPr>
            <a:noAutofit/>
          </a:bodyPr>
          <a:lstStyle/>
          <a:p>
            <a:pPr marL="0" indent="0" algn="just">
              <a:buNone/>
            </a:pPr>
            <a:r>
              <a:rPr lang="en-US" sz="3500" dirty="0" smtClean="0">
                <a:effectLst>
                  <a:glow rad="228600">
                    <a:srgbClr val="000000"/>
                  </a:glow>
                </a:effectLst>
              </a:rPr>
              <a:t>Jesus pointed to the bronze serpent</a:t>
            </a:r>
          </a:p>
          <a:p>
            <a:pPr marL="0" indent="0" algn="just">
              <a:buNone/>
            </a:pPr>
            <a:endParaRPr lang="en-US" sz="3500" dirty="0" smtClean="0">
              <a:effectLst>
                <a:glow rad="228600">
                  <a:srgbClr val="000000"/>
                </a:glow>
              </a:effectLst>
            </a:endParaRPr>
          </a:p>
          <a:p>
            <a:pPr marL="0" indent="0" algn="just">
              <a:buNone/>
            </a:pPr>
            <a:r>
              <a:rPr lang="en-US" sz="3500" dirty="0" smtClean="0">
                <a:effectLst>
                  <a:glow rad="228600">
                    <a:srgbClr val="000000"/>
                  </a:glow>
                </a:effectLst>
              </a:rPr>
              <a:t>Yet that symbol itself became an idol</a:t>
            </a:r>
          </a:p>
          <a:p>
            <a:pPr marL="0" indent="0" algn="just">
              <a:buNone/>
            </a:pPr>
            <a:endParaRPr lang="en-US" sz="3500" dirty="0">
              <a:effectLst>
                <a:glow rad="228600">
                  <a:srgbClr val="000000"/>
                </a:glow>
              </a:effectLst>
            </a:endParaRPr>
          </a:p>
          <a:p>
            <a:pPr marL="0" indent="0" algn="just">
              <a:buNone/>
            </a:pPr>
            <a:r>
              <a:rPr lang="en-US" sz="3500" dirty="0" smtClean="0">
                <a:effectLst>
                  <a:glow rad="228600">
                    <a:srgbClr val="000000"/>
                  </a:glow>
                </a:effectLst>
              </a:rPr>
              <a:t>Can the symbol of the cross be an idol?</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2" name="Rounded Rectangle 1"/>
          <p:cNvSpPr/>
          <p:nvPr/>
        </p:nvSpPr>
        <p:spPr>
          <a:xfrm>
            <a:off x="1524000" y="2266950"/>
            <a:ext cx="57150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indent="0" algn="ctr">
              <a:buNone/>
            </a:pPr>
            <a:r>
              <a:rPr lang="en-US" sz="4800" dirty="0">
                <a:effectLst>
                  <a:glow rad="228600">
                    <a:srgbClr val="000000"/>
                  </a:glow>
                </a:effectLst>
              </a:rPr>
              <a:t>“flee from idolatry”</a:t>
            </a:r>
          </a:p>
        </p:txBody>
      </p:sp>
    </p:spTree>
    <p:extLst>
      <p:ext uri="{BB962C8B-B14F-4D97-AF65-F5344CB8AC3E}">
        <p14:creationId xmlns:p14="http://schemas.microsoft.com/office/powerpoint/2010/main" val="35060808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5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600" dirty="0" smtClean="0">
                <a:effectLst>
                  <a:glow rad="228600">
                    <a:srgbClr val="000000"/>
                  </a:glow>
                </a:effectLst>
              </a:rPr>
              <a:t>John 3:14-16</a:t>
            </a:r>
          </a:p>
          <a:p>
            <a:pPr marL="0" indent="0" algn="just">
              <a:buNone/>
            </a:pPr>
            <a:r>
              <a:rPr lang="en-US" sz="3600" dirty="0" smtClean="0">
                <a:effectLst>
                  <a:glow rad="228600">
                    <a:srgbClr val="000000"/>
                  </a:glow>
                </a:effectLst>
              </a:rPr>
              <a:t>	- An image of destruction</a:t>
            </a:r>
          </a:p>
          <a:p>
            <a:pPr marL="0" indent="0" algn="just">
              <a:buNone/>
            </a:pPr>
            <a:r>
              <a:rPr lang="en-US" sz="3600" dirty="0">
                <a:effectLst>
                  <a:glow rad="228600">
                    <a:srgbClr val="000000"/>
                  </a:glow>
                </a:effectLst>
              </a:rPr>
              <a:t>	</a:t>
            </a:r>
            <a:r>
              <a:rPr lang="en-US" sz="3600" dirty="0" smtClean="0">
                <a:effectLst>
                  <a:glow rad="228600">
                    <a:srgbClr val="000000"/>
                  </a:glow>
                </a:effectLst>
              </a:rPr>
              <a:t>- A manifestation in that image for life</a:t>
            </a:r>
          </a:p>
          <a:p>
            <a:pPr marL="0" indent="0" algn="just">
              <a:buNone/>
            </a:pPr>
            <a:r>
              <a:rPr lang="en-US" sz="3600" dirty="0">
                <a:effectLst>
                  <a:glow rad="228600">
                    <a:srgbClr val="000000"/>
                  </a:glow>
                </a:effectLst>
              </a:rPr>
              <a:t>	</a:t>
            </a:r>
            <a:r>
              <a:rPr lang="en-US" sz="3600" dirty="0" smtClean="0">
                <a:effectLst>
                  <a:glow rad="228600">
                    <a:srgbClr val="000000"/>
                  </a:glow>
                </a:effectLst>
              </a:rPr>
              <a:t>- A act of faith in that manifestation</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Jesus and the Serpent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1216029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600" dirty="0" smtClean="0">
                <a:effectLst>
                  <a:glow rad="228600">
                    <a:srgbClr val="000000"/>
                  </a:glow>
                </a:effectLst>
              </a:rPr>
              <a:t>Hearing and Believing – Romans 10:17</a:t>
            </a:r>
          </a:p>
          <a:p>
            <a:pPr marL="0" indent="0" algn="just">
              <a:buNone/>
            </a:pPr>
            <a:r>
              <a:rPr lang="en-US" sz="3600" dirty="0" smtClean="0">
                <a:effectLst>
                  <a:glow rad="228600">
                    <a:srgbClr val="000000"/>
                  </a:glow>
                </a:effectLst>
              </a:rPr>
              <a:t>Confessing Jesus as Lord – Romans 10:9</a:t>
            </a:r>
          </a:p>
          <a:p>
            <a:pPr marL="0" indent="0" algn="just">
              <a:buNone/>
            </a:pPr>
            <a:r>
              <a:rPr lang="en-US" sz="3600" dirty="0" smtClean="0">
                <a:effectLst>
                  <a:glow rad="228600">
                    <a:srgbClr val="000000"/>
                  </a:glow>
                </a:effectLst>
              </a:rPr>
              <a:t>Repentance from sin – Romans 2:4</a:t>
            </a:r>
          </a:p>
          <a:p>
            <a:pPr marL="0" indent="0" algn="just">
              <a:buNone/>
            </a:pPr>
            <a:r>
              <a:rPr lang="en-US" sz="3600" dirty="0" smtClean="0">
                <a:effectLst>
                  <a:glow rad="228600">
                    <a:srgbClr val="000000"/>
                  </a:glow>
                </a:effectLst>
              </a:rPr>
              <a:t>Baptism in water into Christ – Romans 6:3</a:t>
            </a:r>
          </a:p>
          <a:p>
            <a:pPr marL="0" indent="0" algn="just">
              <a:buNone/>
            </a:pPr>
            <a:r>
              <a:rPr lang="en-US" sz="3600" dirty="0" smtClean="0">
                <a:effectLst>
                  <a:glow rad="228600">
                    <a:srgbClr val="000000"/>
                  </a:glow>
                </a:effectLst>
              </a:rPr>
              <a:t>Continuing in Christ – Romans 11:22</a:t>
            </a:r>
          </a:p>
          <a:p>
            <a:pPr marL="0" indent="0" algn="just">
              <a:buNone/>
            </a:pPr>
            <a:endParaRPr lang="en-US" sz="3600" dirty="0">
              <a:effectLst>
                <a:glow rad="228600">
                  <a:srgbClr val="000000"/>
                </a:glow>
              </a:effectLst>
            </a:endParaRPr>
          </a:p>
          <a:p>
            <a:pPr marL="0" indent="0" algn="just">
              <a:buNone/>
            </a:pPr>
            <a:r>
              <a:rPr lang="en-US" sz="3600" dirty="0" smtClean="0">
                <a:effectLst>
                  <a:glow rad="228600">
                    <a:srgbClr val="000000"/>
                  </a:glow>
                </a:effectLst>
              </a:rPr>
              <a:t> </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To Find Healing Today</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318637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86830033"/>
              </p:ext>
            </p:extLst>
          </p:nvPr>
        </p:nvGraphicFramePr>
        <p:xfrm>
          <a:off x="1447800" y="285750"/>
          <a:ext cx="6408422" cy="452628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204211">
                  <a:extLst>
                    <a:ext uri="{9D8B030D-6E8A-4147-A177-3AD203B41FA5}">
                      <a16:colId xmlns:a16="http://schemas.microsoft.com/office/drawing/2014/main" xmlns="" val="20000"/>
                    </a:ext>
                  </a:extLst>
                </a:gridCol>
                <a:gridCol w="3204211"/>
              </a:tblGrid>
              <a:tr h="457199">
                <a:tc gridSpan="2">
                  <a:txBody>
                    <a:bodyPr/>
                    <a:lstStyle/>
                    <a:p>
                      <a:pPr algn="ctr"/>
                      <a:r>
                        <a:rPr lang="en-US" sz="36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Order of Service</a:t>
                      </a:r>
                      <a:endParaRPr lang="en-US" sz="36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647700">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Opening Prayer</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Ryan Sollars</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647700">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Song 180</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Lord’s Supper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439</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Haines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647700">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324</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388521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819150"/>
            <a:ext cx="8534400" cy="3429000"/>
          </a:xfrm>
        </p:spPr>
        <p:txBody>
          <a:bodyPr>
            <a:noAutofit/>
          </a:bodyPr>
          <a:lstStyle/>
          <a:p>
            <a:r>
              <a:rPr lang="en-US" sz="7600" b="1" dirty="0" smtClean="0">
                <a:ln w="9525">
                  <a:solidFill>
                    <a:schemeClr val="bg1"/>
                  </a:solidFill>
                  <a:prstDash val="solid"/>
                </a:ln>
                <a:effectLst>
                  <a:outerShdw blurRad="12700" dist="38100" dir="2700000" algn="tl" rotWithShape="0">
                    <a:schemeClr val="bg1">
                      <a:lumMod val="50000"/>
                    </a:schemeClr>
                  </a:outerShdw>
                </a:effectLst>
                <a:latin typeface="+mn-lt"/>
              </a:rPr>
              <a:t>Senseless Idols</a:t>
            </a:r>
            <a:endParaRPr lang="en-US" sz="7600" b="1" i="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27368855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870472"/>
            <a:ext cx="4348162" cy="3261122"/>
          </a:xfrm>
          <a:prstGeom prst="rect">
            <a:avLst/>
          </a:prstGeom>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Isaiah 44:10-20</a:t>
            </a:r>
          </a:p>
          <a:p>
            <a:pPr marL="0" indent="0" algn="just">
              <a:buNone/>
            </a:pPr>
            <a:r>
              <a:rPr lang="en-US" sz="3500" dirty="0">
                <a:effectLst>
                  <a:glow rad="228600">
                    <a:srgbClr val="000000"/>
                  </a:glow>
                </a:effectLst>
              </a:rPr>
              <a:t>	</a:t>
            </a:r>
            <a:r>
              <a:rPr lang="en-US" sz="3500" dirty="0" smtClean="0">
                <a:effectLst>
                  <a:glow rad="228600">
                    <a:srgbClr val="000000"/>
                  </a:glow>
                </a:effectLst>
              </a:rPr>
              <a:t>Idolaters destroys </a:t>
            </a:r>
            <a:r>
              <a:rPr lang="en-US" sz="3500" dirty="0">
                <a:effectLst>
                  <a:glow rad="228600">
                    <a:srgbClr val="000000"/>
                  </a:glow>
                </a:effectLst>
              </a:rPr>
              <a:t>themselves</a:t>
            </a:r>
          </a:p>
          <a:p>
            <a:pPr marL="0" indent="0" algn="just">
              <a:buNone/>
            </a:pPr>
            <a:r>
              <a:rPr lang="en-US" sz="3500" dirty="0">
                <a:effectLst>
                  <a:glow rad="228600">
                    <a:srgbClr val="000000"/>
                  </a:glow>
                </a:effectLst>
              </a:rPr>
              <a:t>	</a:t>
            </a:r>
            <a:r>
              <a:rPr lang="en-US" sz="3500" dirty="0" smtClean="0">
                <a:effectLst>
                  <a:glow rad="228600">
                    <a:srgbClr val="000000"/>
                  </a:glow>
                </a:effectLst>
              </a:rPr>
              <a:t>Idolaters makes </a:t>
            </a:r>
            <a:r>
              <a:rPr lang="en-US" sz="3500" dirty="0">
                <a:effectLst>
                  <a:glow rad="228600">
                    <a:srgbClr val="000000"/>
                  </a:glow>
                </a:effectLst>
              </a:rPr>
              <a:t>the idol of themselves</a:t>
            </a:r>
          </a:p>
          <a:p>
            <a:pPr marL="0" indent="0" algn="just">
              <a:buNone/>
            </a:pPr>
            <a:r>
              <a:rPr lang="en-US" sz="3500" dirty="0">
                <a:effectLst>
                  <a:glow rad="228600">
                    <a:srgbClr val="000000"/>
                  </a:glow>
                </a:effectLst>
              </a:rPr>
              <a:t>	</a:t>
            </a:r>
            <a:r>
              <a:rPr lang="en-US" sz="3500" dirty="0" smtClean="0">
                <a:effectLst>
                  <a:glow rad="228600">
                    <a:srgbClr val="000000"/>
                  </a:glow>
                </a:effectLst>
              </a:rPr>
              <a:t>Senseless </a:t>
            </a:r>
            <a:r>
              <a:rPr lang="en-US" sz="3500" dirty="0">
                <a:effectLst>
                  <a:glow rad="228600">
                    <a:srgbClr val="000000"/>
                  </a:glow>
                </a:effectLst>
              </a:rPr>
              <a:t>nature of creating an idol </a:t>
            </a:r>
          </a:p>
          <a:p>
            <a:pPr marL="0" indent="0" algn="just">
              <a:buNone/>
            </a:pP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Isaiah’s Plea</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74321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581400"/>
          </a:xfrm>
        </p:spPr>
        <p:txBody>
          <a:bodyPr>
            <a:noAutofit/>
          </a:bodyPr>
          <a:lstStyle/>
          <a:p>
            <a:pPr marL="0" indent="0" algn="just">
              <a:buNone/>
            </a:pPr>
            <a:r>
              <a:rPr lang="en-US" sz="3500" dirty="0" smtClean="0">
                <a:effectLst>
                  <a:glow rad="228600">
                    <a:srgbClr val="000000"/>
                  </a:glow>
                </a:effectLst>
              </a:rPr>
              <a:t>The worship of </a:t>
            </a:r>
            <a:r>
              <a:rPr lang="en-US" sz="3500" i="1" dirty="0" err="1" smtClean="0">
                <a:effectLst>
                  <a:glow rad="228600">
                    <a:srgbClr val="000000"/>
                  </a:glow>
                </a:effectLst>
              </a:rPr>
              <a:t>Nehustan</a:t>
            </a:r>
            <a:endParaRPr lang="en-US" sz="3500" i="1" dirty="0" smtClean="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Numbers 21:9</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Isaiah’s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4192" y="971550"/>
            <a:ext cx="2781628" cy="4157924"/>
          </a:xfrm>
          <a:prstGeom prst="rect">
            <a:avLst/>
          </a:prstGeom>
        </p:spPr>
      </p:pic>
    </p:spTree>
    <p:extLst>
      <p:ext uri="{BB962C8B-B14F-4D97-AF65-F5344CB8AC3E}">
        <p14:creationId xmlns:p14="http://schemas.microsoft.com/office/powerpoint/2010/main" val="350159908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581400"/>
          </a:xfrm>
        </p:spPr>
        <p:txBody>
          <a:bodyPr>
            <a:noAutofit/>
          </a:bodyPr>
          <a:lstStyle/>
          <a:p>
            <a:pPr marL="0" indent="0" algn="just">
              <a:buNone/>
            </a:pPr>
            <a:r>
              <a:rPr lang="en-US" sz="3500" dirty="0" smtClean="0">
                <a:effectLst>
                  <a:glow rad="228600">
                    <a:srgbClr val="000000"/>
                  </a:glow>
                </a:effectLst>
              </a:rPr>
              <a:t>The worship of </a:t>
            </a:r>
            <a:r>
              <a:rPr lang="en-US" sz="3500" i="1" dirty="0" err="1" smtClean="0">
                <a:effectLst>
                  <a:glow rad="228600">
                    <a:srgbClr val="000000"/>
                  </a:glow>
                </a:effectLst>
              </a:rPr>
              <a:t>Nehustan</a:t>
            </a:r>
            <a:endParaRPr lang="en-US" sz="3500" i="1" dirty="0" smtClean="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Numbers 21:9</a:t>
            </a:r>
          </a:p>
          <a:p>
            <a:pPr marL="0" indent="0" algn="just">
              <a:buNone/>
            </a:pPr>
            <a:r>
              <a:rPr lang="en-US" sz="3500" dirty="0">
                <a:effectLst>
                  <a:glow rad="228600">
                    <a:srgbClr val="000000"/>
                  </a:glow>
                </a:effectLst>
              </a:rPr>
              <a:t>	</a:t>
            </a:r>
            <a:r>
              <a:rPr lang="en-US" sz="3500" dirty="0" smtClean="0">
                <a:effectLst>
                  <a:glow rad="228600">
                    <a:srgbClr val="000000"/>
                  </a:glow>
                </a:effectLst>
              </a:rPr>
              <a:t>2 </a:t>
            </a:r>
            <a:r>
              <a:rPr lang="en-US" sz="3500" dirty="0">
                <a:effectLst>
                  <a:glow rad="228600">
                    <a:srgbClr val="000000"/>
                  </a:glow>
                </a:effectLst>
              </a:rPr>
              <a:t>Kings 18:4</a:t>
            </a:r>
          </a:p>
          <a:p>
            <a:pPr marL="0" indent="0" algn="just">
              <a:buNone/>
            </a:pPr>
            <a:endParaRPr lang="en-US" sz="3500" dirty="0" smtClean="0">
              <a:effectLst>
                <a:glow rad="228600">
                  <a:srgbClr val="000000"/>
                </a:glow>
              </a:effectLst>
            </a:endParaRPr>
          </a:p>
          <a:p>
            <a:pPr marL="0" indent="0" algn="just">
              <a:buNone/>
            </a:pPr>
            <a:r>
              <a:rPr lang="en-US" sz="3500" dirty="0" smtClean="0">
                <a:effectLst>
                  <a:glow rad="228600">
                    <a:srgbClr val="000000"/>
                  </a:glow>
                </a:effectLst>
              </a:rPr>
              <a:t>Possibly representing God</a:t>
            </a:r>
          </a:p>
          <a:p>
            <a:pPr marL="0" indent="0" algn="just">
              <a:buNone/>
            </a:pPr>
            <a:r>
              <a:rPr lang="en-US" sz="3500" dirty="0">
                <a:effectLst>
                  <a:glow rad="228600">
                    <a:srgbClr val="000000"/>
                  </a:glow>
                </a:effectLst>
              </a:rPr>
              <a:t>	</a:t>
            </a:r>
            <a:r>
              <a:rPr lang="en-US" sz="3500" dirty="0" smtClean="0">
                <a:effectLst>
                  <a:glow rad="228600">
                    <a:srgbClr val="000000"/>
                  </a:glow>
                </a:effectLst>
              </a:rPr>
              <a:t>Most OT idolatry was of God!</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Isaiah’s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6" name="Picture 5"/>
          <p:cNvPicPr>
            <a:picLocks noChangeAspect="1"/>
          </p:cNvPicPr>
          <p:nvPr/>
        </p:nvPicPr>
        <p:blipFill>
          <a:blip r:embed="rId3"/>
          <a:stretch>
            <a:fillRect/>
          </a:stretch>
        </p:blipFill>
        <p:spPr>
          <a:xfrm>
            <a:off x="7514016" y="994733"/>
            <a:ext cx="1021063" cy="4030980"/>
          </a:xfrm>
          <a:prstGeom prst="rect">
            <a:avLst/>
          </a:prstGeom>
        </p:spPr>
      </p:pic>
    </p:spTree>
    <p:extLst>
      <p:ext uri="{BB962C8B-B14F-4D97-AF65-F5344CB8AC3E}">
        <p14:creationId xmlns:p14="http://schemas.microsoft.com/office/powerpoint/2010/main" val="32754743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5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5" end="5"/>
                                            </p:txEl>
                                          </p:spTgt>
                                        </p:tgtEl>
                                        <p:attrNameLst>
                                          <p:attrName>style.visibility</p:attrName>
                                        </p:attrNameLst>
                                      </p:cBhvr>
                                      <p:to>
                                        <p:strVal val="visible"/>
                                      </p:to>
                                    </p:set>
                                    <p:animEffect transition="in" filter="fade">
                                      <p:cBhvr>
                                        <p:cTn id="1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200400"/>
          </a:xfrm>
        </p:spPr>
        <p:txBody>
          <a:bodyPr>
            <a:noAutofit/>
          </a:bodyPr>
          <a:lstStyle/>
          <a:p>
            <a:pPr marL="0" indent="0" algn="just">
              <a:buNone/>
            </a:pPr>
            <a:r>
              <a:rPr lang="en-US" sz="3500" dirty="0" smtClean="0">
                <a:effectLst>
                  <a:glow rad="228600">
                    <a:srgbClr val="000000"/>
                  </a:glow>
                </a:effectLst>
              </a:rPr>
              <a:t>1 Corinthians 10:12-22</a:t>
            </a:r>
          </a:p>
          <a:p>
            <a:pPr marL="0" indent="0" algn="just">
              <a:buNone/>
            </a:pPr>
            <a:r>
              <a:rPr lang="en-US" sz="3500" dirty="0">
                <a:effectLst>
                  <a:glow rad="228600">
                    <a:srgbClr val="000000"/>
                  </a:glow>
                </a:effectLst>
              </a:rPr>
              <a:t>	</a:t>
            </a:r>
            <a:r>
              <a:rPr lang="en-US" sz="3500" dirty="0" smtClean="0">
                <a:effectLst>
                  <a:glow rad="228600">
                    <a:srgbClr val="000000"/>
                  </a:glow>
                </a:effectLst>
              </a:rPr>
              <a:t>- An idol is “nothing” (1 Cor. 8:4)</a:t>
            </a:r>
          </a:p>
          <a:p>
            <a:pPr marL="0" indent="0" algn="just">
              <a:buNone/>
            </a:pPr>
            <a:r>
              <a:rPr lang="en-US" sz="3500" dirty="0">
                <a:effectLst>
                  <a:glow rad="228600">
                    <a:srgbClr val="000000"/>
                  </a:glow>
                </a:effectLst>
              </a:rPr>
              <a:t>	</a:t>
            </a:r>
            <a:r>
              <a:rPr lang="en-US" sz="3500" dirty="0" smtClean="0">
                <a:effectLst>
                  <a:glow rad="228600">
                    <a:srgbClr val="000000"/>
                  </a:glow>
                </a:effectLst>
              </a:rPr>
              <a:t>- Behind idols are demons</a:t>
            </a:r>
          </a:p>
          <a:p>
            <a:pPr marL="0" indent="0" algn="just">
              <a:buNone/>
            </a:pPr>
            <a:r>
              <a:rPr lang="en-US" sz="3500" dirty="0">
                <a:effectLst>
                  <a:glow rad="228600">
                    <a:srgbClr val="000000"/>
                  </a:glow>
                </a:effectLst>
              </a:rPr>
              <a:t>	</a:t>
            </a:r>
            <a:r>
              <a:rPr lang="en-US" sz="3500" dirty="0" smtClean="0">
                <a:effectLst>
                  <a:glow rad="228600">
                    <a:srgbClr val="000000"/>
                  </a:glow>
                </a:effectLst>
              </a:rPr>
              <a:t>- “flee from idolatry”</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3" name="Picture 2"/>
          <p:cNvPicPr>
            <a:picLocks noChangeAspect="1"/>
          </p:cNvPicPr>
          <p:nvPr/>
        </p:nvPicPr>
        <p:blipFill>
          <a:blip r:embed="rId3"/>
          <a:stretch>
            <a:fillRect/>
          </a:stretch>
        </p:blipFill>
        <p:spPr>
          <a:xfrm>
            <a:off x="7696200" y="1112520"/>
            <a:ext cx="1021063" cy="4030980"/>
          </a:xfrm>
          <a:prstGeom prst="rect">
            <a:avLst/>
          </a:prstGeom>
        </p:spPr>
      </p:pic>
    </p:spTree>
    <p:extLst>
      <p:ext uri="{BB962C8B-B14F-4D97-AF65-F5344CB8AC3E}">
        <p14:creationId xmlns:p14="http://schemas.microsoft.com/office/powerpoint/2010/main" val="9049316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352550"/>
            <a:ext cx="8763000" cy="3200400"/>
          </a:xfrm>
        </p:spPr>
        <p:txBody>
          <a:bodyPr>
            <a:noAutofit/>
          </a:bodyPr>
          <a:lstStyle/>
          <a:p>
            <a:pPr marL="0" indent="0" algn="just">
              <a:buNone/>
            </a:pPr>
            <a:r>
              <a:rPr lang="en-US" sz="3500" dirty="0" smtClean="0">
                <a:effectLst>
                  <a:glow rad="228600">
                    <a:srgbClr val="000000"/>
                  </a:glow>
                </a:effectLst>
              </a:rPr>
              <a:t>1 Corinthians 10:12-22</a:t>
            </a:r>
          </a:p>
          <a:p>
            <a:pPr marL="0" indent="0" algn="just">
              <a:buNone/>
            </a:pPr>
            <a:r>
              <a:rPr lang="en-US" sz="3500" dirty="0" smtClean="0">
                <a:effectLst>
                  <a:glow rad="228600">
                    <a:srgbClr val="000000"/>
                  </a:glow>
                </a:effectLst>
              </a:rPr>
              <a:t>Colossians 3:5/ Ephesians 5:5</a:t>
            </a:r>
          </a:p>
          <a:p>
            <a:pPr marL="0" indent="0" algn="just">
              <a:buNone/>
            </a:pPr>
            <a:r>
              <a:rPr lang="en-US" sz="3500" dirty="0">
                <a:effectLst>
                  <a:glow rad="228600">
                    <a:srgbClr val="000000"/>
                  </a:glow>
                </a:effectLst>
              </a:rPr>
              <a:t>	</a:t>
            </a:r>
            <a:r>
              <a:rPr lang="en-US" sz="3500" dirty="0" smtClean="0">
                <a:effectLst>
                  <a:glow rad="228600">
                    <a:srgbClr val="000000"/>
                  </a:glow>
                </a:effectLst>
              </a:rPr>
              <a:t>- Idolatry is a spiritual condition</a:t>
            </a:r>
          </a:p>
          <a:p>
            <a:pPr marL="0" indent="0" algn="just">
              <a:buNone/>
            </a:pPr>
            <a:r>
              <a:rPr lang="en-US" sz="3500" dirty="0">
                <a:effectLst>
                  <a:glow rad="228600">
                    <a:srgbClr val="000000"/>
                  </a:glow>
                </a:effectLst>
              </a:rPr>
              <a:t>	</a:t>
            </a:r>
            <a:r>
              <a:rPr lang="en-US" sz="3500" dirty="0" smtClean="0">
                <a:effectLst>
                  <a:glow rad="228600">
                    <a:srgbClr val="000000"/>
                  </a:glow>
                </a:effectLst>
              </a:rPr>
              <a:t>- Desiring things (before God)</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pic>
        <p:nvPicPr>
          <p:cNvPr id="4" name="Picture 3"/>
          <p:cNvPicPr>
            <a:picLocks noChangeAspect="1"/>
          </p:cNvPicPr>
          <p:nvPr/>
        </p:nvPicPr>
        <p:blipFill>
          <a:blip r:embed="rId3"/>
          <a:stretch>
            <a:fillRect/>
          </a:stretch>
        </p:blipFill>
        <p:spPr>
          <a:xfrm>
            <a:off x="7696200" y="1112520"/>
            <a:ext cx="1021063" cy="4030980"/>
          </a:xfrm>
          <a:prstGeom prst="rect">
            <a:avLst/>
          </a:prstGeom>
        </p:spPr>
      </p:pic>
    </p:spTree>
    <p:extLst>
      <p:ext uri="{BB962C8B-B14F-4D97-AF65-F5344CB8AC3E}">
        <p14:creationId xmlns:p14="http://schemas.microsoft.com/office/powerpoint/2010/main" val="9739899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696200" y="1112520"/>
            <a:ext cx="1021063" cy="4030980"/>
          </a:xfrm>
          <a:prstGeom prst="rect">
            <a:avLst/>
          </a:prstGeom>
        </p:spPr>
      </p:pic>
      <p:sp>
        <p:nvSpPr>
          <p:cNvPr id="3075" name="Rectangle 3"/>
          <p:cNvSpPr>
            <a:spLocks noGrp="1" noChangeArrowheads="1"/>
          </p:cNvSpPr>
          <p:nvPr>
            <p:ph idx="1"/>
          </p:nvPr>
        </p:nvSpPr>
        <p:spPr>
          <a:xfrm>
            <a:off x="152400" y="1352550"/>
            <a:ext cx="8763000" cy="3657600"/>
          </a:xfrm>
        </p:spPr>
        <p:txBody>
          <a:bodyPr>
            <a:noAutofit/>
          </a:bodyPr>
          <a:lstStyle/>
          <a:p>
            <a:pPr marL="0" indent="0" algn="just">
              <a:buNone/>
            </a:pPr>
            <a:r>
              <a:rPr lang="en-US" sz="3500" dirty="0" smtClean="0">
                <a:effectLst>
                  <a:glow rad="228600">
                    <a:srgbClr val="000000"/>
                  </a:glow>
                </a:effectLst>
              </a:rPr>
              <a:t>The idols of our day</a:t>
            </a:r>
          </a:p>
          <a:p>
            <a:pPr marL="0" indent="0" algn="just">
              <a:buNone/>
            </a:pPr>
            <a:r>
              <a:rPr lang="en-US" sz="3500" dirty="0">
                <a:effectLst>
                  <a:glow rad="228600">
                    <a:srgbClr val="000000"/>
                  </a:glow>
                </a:effectLst>
              </a:rPr>
              <a:t>	</a:t>
            </a:r>
            <a:r>
              <a:rPr lang="en-US" sz="3500" dirty="0" smtClean="0">
                <a:effectLst>
                  <a:glow rad="228600">
                    <a:srgbClr val="000000"/>
                  </a:glow>
                </a:effectLst>
              </a:rPr>
              <a:t>- Those things that we place before God</a:t>
            </a:r>
          </a:p>
          <a:p>
            <a:pPr marL="0" indent="0" algn="just">
              <a:buNone/>
            </a:pPr>
            <a:r>
              <a:rPr lang="en-US" sz="3500" dirty="0">
                <a:effectLst>
                  <a:glow rad="228600">
                    <a:srgbClr val="000000"/>
                  </a:glow>
                </a:effectLst>
              </a:rPr>
              <a:t>	</a:t>
            </a:r>
            <a:r>
              <a:rPr lang="en-US" sz="3500" dirty="0" smtClean="0">
                <a:effectLst>
                  <a:glow rad="228600">
                    <a:srgbClr val="000000"/>
                  </a:glow>
                </a:effectLst>
              </a:rPr>
              <a:t>	Work, family, home, recreation</a:t>
            </a:r>
          </a:p>
          <a:p>
            <a:pPr marL="0" indent="0" algn="just">
              <a:buNone/>
            </a:pPr>
            <a:r>
              <a:rPr lang="en-US" sz="3500" dirty="0">
                <a:effectLst>
                  <a:glow rad="228600">
                    <a:srgbClr val="000000"/>
                  </a:glow>
                </a:effectLst>
              </a:rPr>
              <a:t>	</a:t>
            </a:r>
            <a:r>
              <a:rPr lang="en-US" sz="3500" dirty="0" smtClean="0">
                <a:effectLst>
                  <a:glow rad="228600">
                    <a:srgbClr val="000000"/>
                  </a:glow>
                </a:effectLst>
              </a:rPr>
              <a:t>- Those things that we give undue attention</a:t>
            </a:r>
          </a:p>
          <a:p>
            <a:pPr marL="0" indent="0" algn="just">
              <a:buNone/>
            </a:pPr>
            <a:r>
              <a:rPr lang="en-US" sz="3500" dirty="0">
                <a:effectLst>
                  <a:glow rad="228600">
                    <a:srgbClr val="000000"/>
                  </a:glow>
                </a:effectLst>
              </a:rPr>
              <a:t>	</a:t>
            </a:r>
            <a:r>
              <a:rPr lang="en-US" sz="3500" dirty="0" smtClean="0">
                <a:effectLst>
                  <a:glow rad="228600">
                    <a:srgbClr val="000000"/>
                  </a:glow>
                </a:effectLst>
              </a:rPr>
              <a:t>	Even things given by God</a:t>
            </a:r>
          </a:p>
          <a:p>
            <a:pPr marL="0" indent="0" algn="just">
              <a:buNone/>
            </a:pPr>
            <a:r>
              <a:rPr lang="en-US" sz="3500" dirty="0">
                <a:effectLst>
                  <a:glow rad="228600">
                    <a:srgbClr val="000000"/>
                  </a:glow>
                </a:effectLst>
              </a:rPr>
              <a:t>	</a:t>
            </a:r>
            <a:r>
              <a:rPr lang="en-US" sz="3500" dirty="0" smtClean="0">
                <a:effectLst>
                  <a:glow rad="228600">
                    <a:srgbClr val="000000"/>
                  </a:glow>
                </a:effectLst>
              </a:rPr>
              <a:t>	Spiritual traditions </a:t>
            </a:r>
          </a:p>
          <a:p>
            <a:pPr marL="0" indent="0" algn="just">
              <a:buNone/>
            </a:pPr>
            <a:r>
              <a:rPr lang="en-US" sz="3500" dirty="0">
                <a:effectLst>
                  <a:glow rad="228600">
                    <a:srgbClr val="000000"/>
                  </a:glow>
                </a:effectLst>
              </a:rPr>
              <a:t>	</a:t>
            </a:r>
            <a:r>
              <a:rPr lang="en-US" sz="3500" dirty="0" smtClean="0">
                <a:effectLst>
                  <a:glow rad="228600">
                    <a:srgbClr val="000000"/>
                  </a:glow>
                </a:effectLst>
              </a:rPr>
              <a:t>	</a:t>
            </a: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Idolatry in Our Time</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190375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429451</TotalTime>
  <Words>556</Words>
  <Application>Microsoft Office PowerPoint</Application>
  <PresentationFormat>On-screen Show (16:9)</PresentationFormat>
  <Paragraphs>125</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Senseless Idols</vt:lpstr>
      <vt:lpstr>Isaiah’s Plea</vt:lpstr>
      <vt:lpstr>Idolatry in Isaiah’s Time</vt:lpstr>
      <vt:lpstr>Idolatry in Isaiah’s Time</vt:lpstr>
      <vt:lpstr>Idolatry in Our Time</vt:lpstr>
      <vt:lpstr>Idolatry in Our Time</vt:lpstr>
      <vt:lpstr>Idolatry in Our Time</vt:lpstr>
      <vt:lpstr>Idolatry in Our Time</vt:lpstr>
      <vt:lpstr>Idolatry in Our Time</vt:lpstr>
      <vt:lpstr>Idolatry in Our Time</vt:lpstr>
      <vt:lpstr>Idolatry in Our Time</vt:lpstr>
      <vt:lpstr>Idolatry in Our Time</vt:lpstr>
      <vt:lpstr>Idolatry in Our Time</vt:lpstr>
      <vt:lpstr>PowerPoint Presentation</vt:lpstr>
      <vt:lpstr>Jesus and the Serpent</vt:lpstr>
      <vt:lpstr>To Find Healing 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1732</cp:revision>
  <dcterms:modified xsi:type="dcterms:W3CDTF">2020-05-31T03:40:48Z</dcterms:modified>
</cp:coreProperties>
</file>